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1" r:id="rId4"/>
    <p:sldId id="262" r:id="rId5"/>
    <p:sldId id="258" r:id="rId6"/>
    <p:sldId id="259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681" autoAdjust="0"/>
  </p:normalViewPr>
  <p:slideViewPr>
    <p:cSldViewPr>
      <p:cViewPr varScale="1">
        <p:scale>
          <a:sx n="63" d="100"/>
          <a:sy n="63" d="100"/>
        </p:scale>
        <p:origin x="-4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96E71D3-5694-438F-8003-F40C43CFFAE0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9140AFC-54BF-454D-8424-6183D6AA8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4B46FE-E9C5-4198-81FB-DF3AD0FBCBF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2E7301-F56E-42D2-B6B9-7C82FCA773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368E0-4BEF-4CED-BD39-1ECC35BCED97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3954A-86C1-4BE0-8AA7-A6D61F043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4B63E-0F0A-40C2-A794-6C0916F2B1B3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E2764-430D-4D1A-A7D9-66B0A6175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3BFA4-18D4-4DDE-B422-37243D9C929C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5645D-9092-4499-BB03-2CA3C5C1A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7D7F5-B066-4F5F-A835-E256FD7AE1F0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1FCC0-AB7E-4BE2-B813-DBD64DE9E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BF17-0A3D-4F92-9F26-69C8FA0A915E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96BC0-A613-488E-B15C-125CEB3CC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D0CDB-9056-401B-9338-02C5448C68B7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07A7E-B0DF-40A9-B878-7A55B6F646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B8AA-FED5-41FE-9B62-04E455DB6BFA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CE352-8630-4605-B792-01A228F1A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94F95-68B6-4227-BCD9-AA06670C08DF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E3434-5CB2-4607-A697-2DB6F913D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139AB-AF72-443A-8D2C-FD44BFA67E11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BE295-8539-4C3D-B84E-38D55E7AC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F0FD4-DB01-463E-B0FF-293AC9D39570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E00AA-AEEC-4B93-8EDF-E51146D31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2A87C-FB93-46B3-BBD7-DE7F9943FC43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36D88-4F88-4967-9E7B-948833A189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41A918B-BD34-4FD5-8716-E2C5246CA029}" type="datetimeFigureOut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37255F-507C-4A8A-AF79-A2442FF63D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72" r:id="rId9"/>
    <p:sldLayoutId id="2147483663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ning-enc.ru/t/transportnaya-sistema-razrabotki/" TargetMode="External"/><Relationship Id="rId13" Type="http://schemas.openxmlformats.org/officeDocument/2006/relationships/hyperlink" Target="http://www.mining-enc.ru/r/rossypnye-mestorozhdeniya/" TargetMode="External"/><Relationship Id="rId18" Type="http://schemas.openxmlformats.org/officeDocument/2006/relationships/hyperlink" Target="http://www.mining-enc.ru/ya/yarus/" TargetMode="External"/><Relationship Id="rId3" Type="http://schemas.openxmlformats.org/officeDocument/2006/relationships/hyperlink" Target="http://www.mining-enc.ru/v/vskryshnye-raboty/" TargetMode="External"/><Relationship Id="rId7" Type="http://schemas.openxmlformats.org/officeDocument/2006/relationships/hyperlink" Target="http://www.mining-enc.ru/o/odnokovshovyj-ekskavator/" TargetMode="External"/><Relationship Id="rId12" Type="http://schemas.openxmlformats.org/officeDocument/2006/relationships/hyperlink" Target="http://www.mining-enc.ru/d/draglajn/" TargetMode="External"/><Relationship Id="rId17" Type="http://schemas.openxmlformats.org/officeDocument/2006/relationships/hyperlink" Target="http://www.mining-enc.ru/p/pereekskavaciya/" TargetMode="External"/><Relationship Id="rId2" Type="http://schemas.openxmlformats.org/officeDocument/2006/relationships/hyperlink" Target="http://www.mining-enc.ru/p/pustaya-poroda/" TargetMode="External"/><Relationship Id="rId16" Type="http://schemas.openxmlformats.org/officeDocument/2006/relationships/hyperlink" Target="http://www.mining-enc.ru/u/ustojchivost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ining-enc.ru/o/otkrytaya-razrabotka-mestorozhdenij/" TargetMode="External"/><Relationship Id="rId11" Type="http://schemas.openxmlformats.org/officeDocument/2006/relationships/hyperlink" Target="http://www.mining-enc.ru/o/otvaloobrazovatel/" TargetMode="External"/><Relationship Id="rId5" Type="http://schemas.openxmlformats.org/officeDocument/2006/relationships/hyperlink" Target="http://www.mining-enc.ru/o/otvaloobrazovanie/" TargetMode="External"/><Relationship Id="rId15" Type="http://schemas.openxmlformats.org/officeDocument/2006/relationships/hyperlink" Target="http://www.mining-enc.ru/z/zaxodka/" TargetMode="External"/><Relationship Id="rId10" Type="http://schemas.openxmlformats.org/officeDocument/2006/relationships/hyperlink" Target="http://www.mining-enc.ru/b/buldozer/" TargetMode="External"/><Relationship Id="rId4" Type="http://schemas.openxmlformats.org/officeDocument/2006/relationships/hyperlink" Target="http://www.mining-enc.ru/k/karer/" TargetMode="External"/><Relationship Id="rId9" Type="http://schemas.openxmlformats.org/officeDocument/2006/relationships/hyperlink" Target="http://www.mining-enc.ru/e1/ekskavator/" TargetMode="External"/><Relationship Id="rId14" Type="http://schemas.openxmlformats.org/officeDocument/2006/relationships/hyperlink" Target="http://www.mining-enc.ru/g/gornye-porody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ing-enc.ru/k/konvejer/" TargetMode="External"/><Relationship Id="rId2" Type="http://schemas.openxmlformats.org/officeDocument/2006/relationships/hyperlink" Target="http://www.mining-enc.ru/v/vyrabotannoe-prostranstvo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ining-enc.ru/a/abzetcer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ning-enc.ru/v/voda/" TargetMode="External"/><Relationship Id="rId3" Type="http://schemas.openxmlformats.org/officeDocument/2006/relationships/hyperlink" Target="http://www.mining-enc.ru/g/gidromexanizaciya/" TargetMode="External"/><Relationship Id="rId7" Type="http://schemas.openxmlformats.org/officeDocument/2006/relationships/hyperlink" Target="http://www.mining-enc.ru/o/otko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ining-enc.ru/d/dostavka/" TargetMode="External"/><Relationship Id="rId5" Type="http://schemas.openxmlformats.org/officeDocument/2006/relationships/hyperlink" Target="http://www.mining-enc.ru/g/gidrootval/" TargetMode="External"/><Relationship Id="rId4" Type="http://schemas.openxmlformats.org/officeDocument/2006/relationships/hyperlink" Target="http://www.mining-enc.ru/d/damba/" TargetMode="External"/><Relationship Id="rId9" Type="http://schemas.openxmlformats.org/officeDocument/2006/relationships/hyperlink" Target="http://www.mining-enc.ru/p/pulpa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0298" y="428604"/>
            <a:ext cx="432394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err="1"/>
              <a:t>Отвалообразование</a:t>
            </a:r>
            <a:r>
              <a:rPr lang="ru-RU" i="1" dirty="0"/>
              <a:t> вскрышных пород.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500" y="949325"/>
            <a:ext cx="7929563" cy="5908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ОТВАЛООБРАЗОВОНИЕ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waste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disposal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stone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disposal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н.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Absetzen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ф.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mise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terril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и.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formacion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esсоmbrera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formacion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terreno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formacion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monton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formacion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depositos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esсоmbros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— процесс размещения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Пустая порода"/>
              </a:rPr>
              <a:t>пустых пород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на специально отведённой площади; завершающий этап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3" tooltip="Вскрышные работы"/>
              </a:rPr>
              <a:t>вскрышных работ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на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Карьер"/>
              </a:rPr>
              <a:t>карьерах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Способы и средства 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5" tooltip="Отвалообразование"/>
              </a:rPr>
              <a:t>отвалообразования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тесно связаны с системами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6" tooltip="Открытая разработка месторождений"/>
              </a:rPr>
              <a:t>открытой разработки месторождений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При бестранспортной системе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отвалообразование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осуществляется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7" tooltip="Одноковшовый экскаватор"/>
              </a:rPr>
              <a:t>одноковшовыми экскаваторами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непосредственно во внутренние отвалы, при транспортно-отвальной — также во внутренние отвалы консольными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отвалообразователями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транспортно- отвальными мостами.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Отвалообразование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8" tooltip="Транспортная система разработки"/>
              </a:rPr>
              <a:t>транспортной системе разработки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как на внутренних, так и на внешних отвалах выполняется с помощью отвальных плугов, одноковшовых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9" tooltip="Экскаватор"/>
              </a:rPr>
              <a:t>экскаваторов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0" tooltip="Бульдозер"/>
              </a:rPr>
              <a:t>бульдозеров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1" tooltip="Отвалообразователь"/>
              </a:rPr>
              <a:t>отвалообразователей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Отвалообразование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пустых пород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2" tooltip="Драглайн"/>
              </a:rPr>
              <a:t>драглайнами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осуществляют при разработке горизонтальных и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пологопадающих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пластообразных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3" tooltip="Россыпные месторождения"/>
              </a:rPr>
              <a:t>россыпных месторождений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Драглайн, объединяя в себе функции выемочной и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отвалообразующей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машины, перемещает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4" tooltip="Горные породы"/>
              </a:rPr>
              <a:t>горные породы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и укладывает их во внутренний отвал полосой, равной ширине 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5" tooltip="Заходка"/>
              </a:rPr>
              <a:t>заходки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При большой мощности вскрыши и достаточной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6" tooltip="Устойчивость"/>
              </a:rPr>
              <a:t>устойчивости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пород в отвале применяют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отвалообразование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 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7" tooltip="Переэкскавация"/>
              </a:rPr>
              <a:t>переэкскавацией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драглайном части перемещённых первоначально в отвал пород во 2-й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18" tooltip="Ярус"/>
              </a:rPr>
              <a:t>ярус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571500" y="571500"/>
            <a:ext cx="7858125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Отвалообразование с помощью консольного отвалообразователя в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2" tooltip="Выработанное пространство"/>
              </a:rPr>
              <a:t>выработанное пространство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производится полосами шириной, равной ширине заходки экскаватора. Выполняется в процессе цикличного перемещения отвалообразователя по фронту вслед за экскаватором и отсыпки отвала внутри заходки по радиусу. Отвалообразование мягких и крепких горных пород на внешних отвалах этими же машинами производится 2 ярусами (сначала в нижнем, затем в верхнем) при перемещении вдоль отвального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3" tooltip="Конвейер"/>
              </a:rPr>
              <a:t>конвейера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Отвалообразование с помощью транспортно-отвального моста осуществляется в выработанное пространство при разработке горизонтальных пластообразных залежей. Породу в отвал укладывают параллельными фронту работ полосами шириной, равной шагу передвижки транспортно-отвального моста вкрест простирания фронта работ. При неустойчивых горных породах предусматривается отвалообразование с предотвалом, а при большой длине моста — с предотвалом, уплотнённым специальным устройством для расположения на нём отвальной опоры моста. 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Отвалообразование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4" tooltip="Абзетцер"/>
              </a:rPr>
              <a:t>абзетцерами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, которые экскавируют разгруженную в траншею породу и укладывают её сначала в нижний ярус, затем в верхний, применяется при перевозке мягкой вскрыши железнодорожным транспортом на внутренние и внешние отвалы. 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1"/>
          <p:cNvSpPr>
            <a:spLocks noChangeArrowheads="1"/>
          </p:cNvSpPr>
          <p:nvPr/>
        </p:nvSpPr>
        <p:spPr bwMode="auto">
          <a:xfrm>
            <a:off x="571500" y="357188"/>
            <a:ext cx="8001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При использовании для разработки горных пород средств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3" tooltip="Гидромеханизация"/>
              </a:rPr>
              <a:t>гидромеханизации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отвалообразование пустых пород производится на внешних, расположенных в пониженных местах и ограждённых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4" tooltip="Дамба"/>
              </a:rPr>
              <a:t>дамбой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5" tooltip="Гидроотвал"/>
              </a:rPr>
              <a:t>гидроотвалах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При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6" tooltip="Доставка"/>
              </a:rPr>
              <a:t>доставке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горных пород на гидроотвал колёсным транспортом отвалообразование осуществляется смывом её с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7" tooltip="Откос"/>
              </a:rPr>
              <a:t>откоса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из специальной накопительной ёмкости или насыщением породы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8" tooltip="Вода"/>
              </a:rPr>
              <a:t>водой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на откосе с последующим стеканием </a:t>
            </a:r>
            <a:r>
              <a:rPr lang="ru-RU" u="sng">
                <a:latin typeface="Times New Roman" pitchFamily="18" charset="0"/>
                <a:cs typeface="Times New Roman" pitchFamily="18" charset="0"/>
                <a:hlinkClick r:id="rId9" tooltip="Пульпа"/>
              </a:rPr>
              <a:t>пульпы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в гидроотвал.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Курсовой проект - Открытая геотехнология г. Красноярс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571500"/>
            <a:ext cx="7643813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428604"/>
            <a:ext cx="45720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Сущность процесса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отвалообразования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и его связь с другими процессами.</a:t>
            </a:r>
          </a:p>
        </p:txBody>
      </p:sp>
      <p:sp>
        <p:nvSpPr>
          <p:cNvPr id="19460" name="Rectangle 1"/>
          <p:cNvSpPr>
            <a:spLocks noChangeArrowheads="1"/>
          </p:cNvSpPr>
          <p:nvPr/>
        </p:nvSpPr>
        <p:spPr bwMode="auto">
          <a:xfrm>
            <a:off x="500063" y="1285875"/>
            <a:ext cx="828675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Искусственная насыпь, образующаяся в результате складирования вскрышных пород, называется отвалом, а совокупность производственных операций по приему и размещению вскрышных пород на отвале – отвальными работами. Технология, механизация и организация отвальных работ составляют сущность и содержание процесса отвалообразования.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Отвал вскрышных пород представляет собой геометрическое тело в виде неправильной усеченной пирамиды. он характеризуется следующими параметрами: высотой и числом ярусов (уступов), углом откоса уступов, приемной способностью, длиной и способом перемещения отвального фронта работ.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Возможная высота отвального уступа зависит в основном от физико-механических свойств складируемых пород и пород, лежащих в основании отвала, а также от средств механизации отвальных работ.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Угол откоса отвальных уступов обычно равен углу естественного откоса пород, размещаемых в отвале. Он зависит от физико-механических свойств пород, их степени разрыхления и влажности. Приемная способность отвала равна объему породы, который можно разместить на данной площади S</a:t>
            </a:r>
            <a:r>
              <a:rPr lang="ru-RU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отвала при его максимальном заполнении. 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1"/>
          <p:cNvSpPr>
            <a:spLocks noChangeArrowheads="1"/>
          </p:cNvSpPr>
          <p:nvPr/>
        </p:nvSpPr>
        <p:spPr bwMode="auto">
          <a:xfrm>
            <a:off x="428625" y="428625"/>
            <a:ext cx="8215313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Приемная способность отвала (в целике) на равнинной местности определяется по формуле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 , м</a:t>
            </a:r>
            <a:r>
              <a:rPr lang="ru-RU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(7.1)</a:t>
            </a:r>
          </a:p>
          <a:p>
            <a:pPr algn="just" eaLnBrk="0" hangingPunct="0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где </a:t>
            </a:r>
            <a:r>
              <a:rPr lang="ru-RU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=0,8-0,9 коэффициент, учитывающий неравномерность отсыпки породы в отвал;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=1,1 – 1,2 – коэффициент, учитывающий разрыхление породы в отвале;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высота уступа отвала, м;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периметр площади основания отвала, м;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– угол откоса уступа отвала, град.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Длина фронта отвальных работ равна сумме длин отдельных участков (тупиков), на которые разбивается периметр отвала. Разбивка фронта отвальных работ на тупики позволяет рассредоточить по фронту основные и подготовительные работы при отвалообразовании. Длина отдельного тупика зависит в основном от принятого способа механизации отвальных работ, площади отвала и объема вскрышных пород, размещаемых в отвале.</a:t>
            </a:r>
            <a:r>
              <a:rPr lang="ru-RU">
                <a:latin typeface="Constantia" pitchFamily="18" charset="0"/>
              </a:rPr>
              <a:t> Способ перемещения фронта отвальных работ определяет схему развития отвалов в плане. Различают три способа развития отвальных работ: параллельный, веерный и прямолинейный.</a:t>
            </a:r>
          </a:p>
          <a:p>
            <a:pPr algn="just"/>
            <a:r>
              <a:rPr lang="ru-RU">
                <a:latin typeface="Constantia" pitchFamily="18" charset="0"/>
              </a:rPr>
              <a:t>Процесс отвалообразования включает возведение первоначальных насыпей, разгрузку и складирование вскрышных пород, планировку поверхности отвала и перемещений транспортных коммуникаций на отвале.</a:t>
            </a:r>
          </a:p>
          <a:p>
            <a:pPr algn="just"/>
            <a:r>
              <a:rPr lang="ru-RU">
                <a:latin typeface="Constantia" pitchFamily="18" charset="0"/>
              </a:rPr>
              <a:t> </a:t>
            </a:r>
          </a:p>
          <a:p>
            <a:pPr algn="just" eaLnBrk="0" hangingPunct="0"/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konspekta.net/mykonspektsru/baza1/1129450244612.files/image0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1143000"/>
            <a:ext cx="3762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</TotalTime>
  <Words>241</Words>
  <PresentationFormat>Экран (4:3)</PresentationFormat>
  <Paragraphs>24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2016-12-18T14:01:40Z</dcterms:created>
  <dcterms:modified xsi:type="dcterms:W3CDTF">2021-06-10T11:21:24Z</dcterms:modified>
</cp:coreProperties>
</file>